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9" r:id="rId9"/>
    <p:sldId id="272" r:id="rId10"/>
    <p:sldId id="263" r:id="rId11"/>
    <p:sldId id="265" r:id="rId12"/>
    <p:sldId id="267" r:id="rId13"/>
    <p:sldId id="271" r:id="rId14"/>
    <p:sldId id="268" r:id="rId15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50" autoAdjust="0"/>
  </p:normalViewPr>
  <p:slideViewPr>
    <p:cSldViewPr>
      <p:cViewPr>
        <p:scale>
          <a:sx n="33" d="100"/>
          <a:sy n="33" d="100"/>
        </p:scale>
        <p:origin x="-2988" y="-15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4385-17DA-4590-9BD8-38FB0C67F681}" type="datetimeFigureOut">
              <a:rPr lang="sr-Latn-CS" smtClean="0"/>
              <a:pPr/>
              <a:t>30.5.2019.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A508D-3BC4-4750-9EED-8C11C799CDB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0929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u-priroda.hr/2017/07/ledenjacka-dolina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geology.org/extra/kids/croatian/earthprocesses/weathering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grebonline.hr/geologija-zagrebackih-ulica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narskogorje.com/dinarski-krscaron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0uls3EZkyko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OaVm28fSao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I-96Jk8scrA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0em6BVa6_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klizista-hr.com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H-vnKR6A7A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bVNq625SeH4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Uz pomoć slika (klizišta, poplave, nanosi vjetra, odroni) odgovoriti na pitanja.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Kako vanjske sile i procesi djeluju na reljef?Što bi se dogodilo sa reljefom kada bi djelovale samo vanjske sile i procesi?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A508D-3BC4-4750-9EED-8C11C799CDB4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49279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https://ju-priroda.hr/2017/07/ledenjacka-dolina/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A508D-3BC4-4750-9EED-8C11C799CDB4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9034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4F10-39B2-4D27-AF24-A7B4A8B9EA91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7797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http://www.onegeology.org/extra/kids/croatian/earthprocesses/weathering.html</a:t>
            </a:r>
            <a:r>
              <a:rPr lang="hr-HR" dirty="0" smtClean="0"/>
              <a:t> trošenje stijena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A508D-3BC4-4750-9EED-8C11C799CDB4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34080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A508D-3BC4-4750-9EED-8C11C799CDB4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79697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http://www.zagrebonline.hr/geologija-zagrebackih-ulica/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A508D-3BC4-4750-9EED-8C11C799CDB4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90404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https://www.dinarskogorje.com/dinarski-krscaron.html</a:t>
            </a:r>
            <a:endParaRPr lang="hr-HR" dirty="0" smtClean="0"/>
          </a:p>
          <a:p>
            <a:r>
              <a:rPr lang="hr-HR" dirty="0" smtClean="0"/>
              <a:t>Kako nastaje krška stijena: </a:t>
            </a:r>
            <a:r>
              <a:rPr lang="hr-HR" dirty="0" smtClean="0">
                <a:hlinkClick r:id="rId4"/>
              </a:rPr>
              <a:t>https://www.youtube.com/watch?v=0uls3EZkyko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A508D-3BC4-4750-9EED-8C11C799CDB4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83980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Hrvatski krš: </a:t>
            </a:r>
            <a:r>
              <a:rPr lang="hr-HR" dirty="0" smtClean="0">
                <a:hlinkClick r:id="rId3"/>
              </a:rPr>
              <a:t>https://www.youtube.com/watch?v=dOaVm28fSao</a:t>
            </a:r>
            <a:endParaRPr lang="hr-HR" dirty="0" smtClean="0"/>
          </a:p>
          <a:p>
            <a:r>
              <a:rPr lang="hr-HR" dirty="0" smtClean="0"/>
              <a:t>Kako nastaju stalaktiti</a:t>
            </a:r>
            <a:r>
              <a:rPr lang="hr-HR" baseline="0" dirty="0" smtClean="0"/>
              <a:t> i stalagmiti: </a:t>
            </a:r>
            <a:r>
              <a:rPr lang="hr-HR" dirty="0" smtClean="0">
                <a:hlinkClick r:id="rId4"/>
              </a:rPr>
              <a:t>https://www.youtube.com/watch?v=I-96Jk8scrA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A508D-3BC4-4750-9EED-8C11C799CDB4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11907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mtClean="0">
                <a:hlinkClick r:id="rId3"/>
              </a:rPr>
              <a:t>https://www.youtube.com/watch?v=U0em6BVa6_0</a:t>
            </a:r>
            <a:r>
              <a:rPr lang="hr-HR" smtClean="0"/>
              <a:t> Klizište</a:t>
            </a:r>
            <a:r>
              <a:rPr lang="hr-HR" baseline="0" smtClean="0"/>
              <a:t> u Hrvatskoj Kostajnici</a:t>
            </a:r>
            <a:endParaRPr lang="hr-HR" dirty="0" smtClean="0">
              <a:hlinkClick r:id="rId4"/>
            </a:endParaRPr>
          </a:p>
          <a:p>
            <a:r>
              <a:rPr lang="hr-HR" dirty="0" smtClean="0">
                <a:hlinkClick r:id="rId4"/>
              </a:rPr>
              <a:t>https://www.klizista-hr.com/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A508D-3BC4-4750-9EED-8C11C799CDB4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38079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https://www.youtube.com/watch?v=NH-vnKR6A7A</a:t>
            </a:r>
            <a:r>
              <a:rPr lang="hr-HR" dirty="0" smtClean="0"/>
              <a:t> </a:t>
            </a:r>
            <a:r>
              <a:rPr lang="hr-HR" dirty="0" smtClean="0">
                <a:hlinkClick r:id="rId4"/>
              </a:rPr>
              <a:t>–</a:t>
            </a:r>
            <a:r>
              <a:rPr lang="hr-HR" dirty="0" smtClean="0"/>
              <a:t> </a:t>
            </a:r>
            <a:r>
              <a:rPr lang="hr-HR" baseline="0" dirty="0" smtClean="0"/>
              <a:t>Glacijalni procesi</a:t>
            </a:r>
            <a:endParaRPr lang="hr-HR" dirty="0" smtClean="0">
              <a:hlinkClick r:id="rId4"/>
            </a:endParaRPr>
          </a:p>
          <a:p>
            <a:r>
              <a:rPr lang="hr-HR" dirty="0" smtClean="0">
                <a:hlinkClick r:id="rId4"/>
              </a:rPr>
              <a:t>https://www.youtube.com/watch?v=bVNq625SeH4</a:t>
            </a:r>
            <a:r>
              <a:rPr lang="hr-HR" dirty="0" smtClean="0"/>
              <a:t> – Mer de Glace,</a:t>
            </a:r>
            <a:r>
              <a:rPr lang="hr-HR" baseline="0" dirty="0" smtClean="0"/>
              <a:t> Chamonix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A508D-3BC4-4750-9EED-8C11C799CDB4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500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9" cstate="print"/>
          <a:srcRect t="42413" r="2439" b="39378"/>
          <a:stretch>
            <a:fillRect/>
          </a:stretch>
        </p:blipFill>
        <p:spPr bwMode="auto">
          <a:xfrm>
            <a:off x="0" y="0"/>
            <a:ext cx="9144000" cy="72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Preoblikovanje Zemljine površine 1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Nastavna tema: Reljef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b="1" dirty="0" smtClean="0">
                <a:solidFill>
                  <a:srgbClr val="92D050"/>
                </a:solidFill>
              </a:rPr>
              <a:t>Biološko</a:t>
            </a:r>
            <a:r>
              <a:rPr lang="hr-HR" dirty="0" smtClean="0"/>
              <a:t> trošenje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63637"/>
            <a:ext cx="3390900" cy="3030985"/>
          </a:xfrm>
        </p:spPr>
        <p:txBody>
          <a:bodyPr/>
          <a:lstStyle/>
          <a:p>
            <a:r>
              <a:rPr lang="hr-HR" dirty="0" smtClean="0"/>
              <a:t>Korijenje biljaka svojim rastom proširuje pukotine u stijeni</a:t>
            </a:r>
            <a:endParaRPr lang="hr-HR" dirty="0"/>
          </a:p>
        </p:txBody>
      </p:sp>
      <p:sp>
        <p:nvSpPr>
          <p:cNvPr id="5122" name="AutoShape 2" descr="blob:https://web.whatsapp.com/641d66d3-8fda-4518-848f-f2b9dd99b3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124" name="AutoShape 4" descr="blob:https://web.whatsapp.com/641d66d3-8fda-4518-848f-f2b9dd99b3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128" name="AutoShape 8" descr="blob:https://web.whatsapp.com/641d66d3-8fda-4518-848f-f2b9dd99b3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8" name="Picture 7" descr="641d66d3-8fda-4518-848f-f2b9dd99b394.jpg"/>
          <p:cNvPicPr>
            <a:picLocks noChangeAspect="1"/>
          </p:cNvPicPr>
          <p:nvPr/>
        </p:nvPicPr>
        <p:blipFill>
          <a:blip r:embed="rId2" cstate="print"/>
          <a:srcRect t="11311"/>
          <a:stretch>
            <a:fillRect/>
          </a:stretch>
        </p:blipFill>
        <p:spPr>
          <a:xfrm>
            <a:off x="3968750" y="1606550"/>
            <a:ext cx="4715933" cy="313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1025"/>
            <a:ext cx="8229600" cy="713234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Pokreti na padinama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865"/>
            <a:ext cx="8458200" cy="3272285"/>
          </a:xfrm>
        </p:spPr>
        <p:txBody>
          <a:bodyPr/>
          <a:lstStyle/>
          <a:p>
            <a:pPr lvl="0"/>
            <a:r>
              <a:rPr lang="hr-HR" sz="2300" dirty="0" smtClean="0"/>
              <a:t>sila teža uzrokuje pokrete na padinama (klizanje, odronjavanje, obrušavanje stijena) </a:t>
            </a:r>
          </a:p>
          <a:p>
            <a:pPr lvl="0"/>
            <a:r>
              <a:rPr lang="hr-HR" sz="2300" dirty="0" smtClean="0">
                <a:sym typeface="Wingdings" pitchFamily="2" charset="2"/>
              </a:rPr>
              <a:t> klizišta</a:t>
            </a:r>
            <a:endParaRPr lang="hr-HR" sz="2300" dirty="0" smtClean="0"/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r="51597"/>
          <a:stretch>
            <a:fillRect/>
          </a:stretch>
        </p:blipFill>
        <p:spPr bwMode="auto">
          <a:xfrm>
            <a:off x="892175" y="2632074"/>
            <a:ext cx="3343031" cy="21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0057"/>
          <a:stretch>
            <a:fillRect/>
          </a:stretch>
        </p:blipFill>
        <p:spPr bwMode="auto">
          <a:xfrm>
            <a:off x="5377542" y="2654419"/>
            <a:ext cx="3356884" cy="211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 descr="https://www.klizista-hr.com/wp-content/files_mf/15194378_1338500699495651_8686472209933966115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2541" y="1666875"/>
            <a:ext cx="4182533" cy="3136900"/>
          </a:xfrm>
          <a:prstGeom prst="rect">
            <a:avLst/>
          </a:prstGeom>
          <a:noFill/>
        </p:spPr>
      </p:pic>
      <p:pic>
        <p:nvPicPr>
          <p:cNvPr id="24580" name="Picture 4" descr="https://www.klizista-hr.com/wp-content/files_mf/grohovo_08022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2571750"/>
            <a:ext cx="3473450" cy="224883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1305" y="1666876"/>
            <a:ext cx="444442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školska knjiga\ppt predlosci i slike\smanjene\055_000011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9075" y="1018381"/>
            <a:ext cx="4860925" cy="364569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Djelovanje leda</a:t>
            </a:r>
            <a:endParaRPr lang="hr-HR" dirty="0"/>
          </a:p>
        </p:txBody>
      </p:sp>
      <p:pic>
        <p:nvPicPr>
          <p:cNvPr id="7" name="Content Placeholder 6" descr="c83041ee-4e76-498b-bbf3-5982eb5f1e9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778501" y="906463"/>
            <a:ext cx="3177778" cy="4237037"/>
          </a:xfr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850" y="2632075"/>
            <a:ext cx="2786197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8" name="AutoShape 4" descr="blob:https://web.whatsapp.com/c83041ee-4e76-498b-bbf3-5982eb5f1e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485900"/>
            <a:ext cx="351155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Led oblikuje reljef – ledenjačke doline u obliku slova U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3625" y="762000"/>
            <a:ext cx="4244572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E:\Pictures\mobitel\2013-04-01 11.37.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03300"/>
            <a:ext cx="4813300" cy="3609975"/>
          </a:xfrm>
          <a:prstGeom prst="rect">
            <a:avLst/>
          </a:prstGeom>
          <a:noFill/>
        </p:spPr>
      </p:pic>
      <p:sp>
        <p:nvSpPr>
          <p:cNvPr id="6" name="Freeform 5"/>
          <p:cNvSpPr/>
          <p:nvPr/>
        </p:nvSpPr>
        <p:spPr>
          <a:xfrm>
            <a:off x="590550" y="1968500"/>
            <a:ext cx="3559175" cy="1146175"/>
          </a:xfrm>
          <a:custGeom>
            <a:avLst/>
            <a:gdLst>
              <a:gd name="connsiteX0" fmla="*/ 4533900 w 4533900"/>
              <a:gd name="connsiteY0" fmla="*/ 0 h 1011767"/>
              <a:gd name="connsiteX1" fmla="*/ 4102100 w 4533900"/>
              <a:gd name="connsiteY1" fmla="*/ 368300 h 1011767"/>
              <a:gd name="connsiteX2" fmla="*/ 3517900 w 4533900"/>
              <a:gd name="connsiteY2" fmla="*/ 850900 h 1011767"/>
              <a:gd name="connsiteX3" fmla="*/ 2743200 w 4533900"/>
              <a:gd name="connsiteY3" fmla="*/ 1003300 h 1011767"/>
              <a:gd name="connsiteX4" fmla="*/ 1104900 w 4533900"/>
              <a:gd name="connsiteY4" fmla="*/ 901700 h 1011767"/>
              <a:gd name="connsiteX5" fmla="*/ 508000 w 4533900"/>
              <a:gd name="connsiteY5" fmla="*/ 660400 h 1011767"/>
              <a:gd name="connsiteX6" fmla="*/ 127000 w 4533900"/>
              <a:gd name="connsiteY6" fmla="*/ 292100 h 1011767"/>
              <a:gd name="connsiteX7" fmla="*/ 0 w 4533900"/>
              <a:gd name="connsiteY7" fmla="*/ 0 h 101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3900" h="1011767">
                <a:moveTo>
                  <a:pt x="4533900" y="0"/>
                </a:moveTo>
                <a:lnTo>
                  <a:pt x="4102100" y="368300"/>
                </a:lnTo>
                <a:cubicBezTo>
                  <a:pt x="3932767" y="510117"/>
                  <a:pt x="3744383" y="745067"/>
                  <a:pt x="3517900" y="850900"/>
                </a:cubicBezTo>
                <a:cubicBezTo>
                  <a:pt x="3291417" y="956733"/>
                  <a:pt x="3145367" y="994833"/>
                  <a:pt x="2743200" y="1003300"/>
                </a:cubicBezTo>
                <a:cubicBezTo>
                  <a:pt x="2341033" y="1011767"/>
                  <a:pt x="1477433" y="958850"/>
                  <a:pt x="1104900" y="901700"/>
                </a:cubicBezTo>
                <a:cubicBezTo>
                  <a:pt x="732367" y="844550"/>
                  <a:pt x="670983" y="762000"/>
                  <a:pt x="508000" y="660400"/>
                </a:cubicBezTo>
                <a:cubicBezTo>
                  <a:pt x="345017" y="558800"/>
                  <a:pt x="211667" y="402167"/>
                  <a:pt x="127000" y="292100"/>
                </a:cubicBezTo>
                <a:cubicBezTo>
                  <a:pt x="42333" y="182033"/>
                  <a:pt x="21166" y="91016"/>
                  <a:pt x="0" y="0"/>
                </a:cubicBez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rgbClr val="FF0000"/>
                </a:solidFill>
              </a:rPr>
              <a:t>Dolina u obliku slova U</a:t>
            </a:r>
            <a:endParaRPr lang="hr-H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2987"/>
            <a:ext cx="8229600" cy="336078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hr-HR" dirty="0" smtClean="0"/>
              <a:t>Zašto se reljef neprestano mijenja?</a:t>
            </a:r>
          </a:p>
          <a:p>
            <a:pPr lvl="0"/>
            <a:r>
              <a:rPr lang="hr-HR" dirty="0" smtClean="0"/>
              <a:t>Navedite vanjske sile koji utječu na preoblikovanje reljefa.</a:t>
            </a:r>
          </a:p>
          <a:p>
            <a:pPr lvl="0"/>
            <a:r>
              <a:rPr lang="hr-HR" dirty="0" smtClean="0"/>
              <a:t>Koji vanjski procesi utječu na preoblikovanje reljefa?</a:t>
            </a:r>
          </a:p>
          <a:p>
            <a:pPr lvl="0"/>
            <a:r>
              <a:rPr lang="hr-HR" dirty="0" smtClean="0"/>
              <a:t>Kako zovemo proces lomljenja, raspadanja, mrvljenja stjena? </a:t>
            </a:r>
          </a:p>
          <a:p>
            <a:pPr lvl="0"/>
            <a:r>
              <a:rPr lang="hr-HR" dirty="0" smtClean="0"/>
              <a:t>Navedite tri glavne vrste trošenja.</a:t>
            </a:r>
          </a:p>
          <a:p>
            <a:pPr lvl="0"/>
            <a:r>
              <a:rPr lang="hr-HR" dirty="0" smtClean="0"/>
              <a:t>Što uzrokuje pokrete na padinama?</a:t>
            </a:r>
          </a:p>
          <a:p>
            <a:pPr lvl="0"/>
            <a:r>
              <a:rPr lang="hr-HR" dirty="0" smtClean="0"/>
              <a:t>Zašto se na nekim mjestima pojavljuju klizišta?</a:t>
            </a:r>
          </a:p>
          <a:p>
            <a:pPr lvl="0"/>
            <a:r>
              <a:rPr lang="hr-HR" dirty="0" smtClean="0"/>
              <a:t>Kako zovemo skupinu stijena koje su topljive u vodi?</a:t>
            </a:r>
          </a:p>
          <a:p>
            <a:pPr lvl="0"/>
            <a:r>
              <a:rPr lang="hr-HR" dirty="0" smtClean="0"/>
              <a:t>Koji oblik reljefa nastaje otapanjem tih stijena?</a:t>
            </a:r>
          </a:p>
          <a:p>
            <a:pPr lvl="0"/>
            <a:r>
              <a:rPr lang="hr-HR" dirty="0" smtClean="0"/>
              <a:t>Nabrojite krške oblike reljefa.  </a:t>
            </a:r>
          </a:p>
          <a:p>
            <a:pPr lvl="0"/>
            <a:r>
              <a:rPr lang="hr-HR" dirty="0" smtClean="0"/>
              <a:t>Navedite glavna obilježja krškog reljefa.</a:t>
            </a:r>
          </a:p>
          <a:p>
            <a:pPr lvl="0"/>
            <a:r>
              <a:rPr lang="hr-HR" dirty="0" smtClean="0"/>
              <a:t>Imenujte i pokažite  na karti regije Hrvatske u kojima prevladava krški reljef.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1" y="942975"/>
            <a:ext cx="4114800" cy="3651647"/>
          </a:xfrm>
        </p:spPr>
        <p:txBody>
          <a:bodyPr>
            <a:normAutofit/>
          </a:bodyPr>
          <a:lstStyle/>
          <a:p>
            <a:r>
              <a:rPr lang="hr-HR" dirty="0" smtClean="0"/>
              <a:t>Kako vanjske sile i procesi djeluju na reljef?</a:t>
            </a:r>
          </a:p>
          <a:p>
            <a:r>
              <a:rPr lang="hr-HR" dirty="0" smtClean="0"/>
              <a:t>Što bi se dogodilo sa reljefom kada bi djelovale samo vanjske sile i procesi?  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51597"/>
          <a:stretch>
            <a:fillRect/>
          </a:stretch>
        </p:blipFill>
        <p:spPr bwMode="auto">
          <a:xfrm>
            <a:off x="5391394" y="761999"/>
            <a:ext cx="3343031" cy="21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0057"/>
          <a:stretch>
            <a:fillRect/>
          </a:stretch>
        </p:blipFill>
        <p:spPr bwMode="auto">
          <a:xfrm>
            <a:off x="5377542" y="2594095"/>
            <a:ext cx="3356884" cy="211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820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14366" y="1420781"/>
            <a:ext cx="8229600" cy="370527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21" name="Block Arc 20"/>
          <p:cNvSpPr/>
          <p:nvPr/>
        </p:nvSpPr>
        <p:spPr>
          <a:xfrm>
            <a:off x="1428728" y="2500331"/>
            <a:ext cx="6500858" cy="5143536"/>
          </a:xfrm>
          <a:prstGeom prst="blockArc">
            <a:avLst>
              <a:gd name="adj1" fmla="val 10751653"/>
              <a:gd name="adj2" fmla="val 68496"/>
              <a:gd name="adj3" fmla="val 10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2" name="Sun 21"/>
          <p:cNvSpPr/>
          <p:nvPr/>
        </p:nvSpPr>
        <p:spPr>
          <a:xfrm>
            <a:off x="0" y="581025"/>
            <a:ext cx="1928826" cy="1714512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3" name="Picture 2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02400" y="520700"/>
            <a:ext cx="1744675" cy="1836115"/>
          </a:xfrm>
          <a:prstGeom prst="rect">
            <a:avLst/>
          </a:prstGeom>
          <a:noFill/>
        </p:spPr>
      </p:pic>
      <p:pic>
        <p:nvPicPr>
          <p:cNvPr id="24" name="Picture 3" descr="C:\Users\Svjetlana\AppData\Local\Microsoft\Windows\Temporary Internet Files\Content.IE5\8OC5G8SY\MM900046644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40510">
            <a:off x="2084522" y="1533583"/>
            <a:ext cx="1785950" cy="1483247"/>
          </a:xfrm>
          <a:prstGeom prst="rect">
            <a:avLst/>
          </a:prstGeom>
          <a:noFill/>
        </p:spPr>
      </p:pic>
      <p:pic>
        <p:nvPicPr>
          <p:cNvPr id="25" name="Picture 5" descr="C:\Users\Svjetlana\AppData\Local\Microsoft\Windows\Temporary Internet Files\Content.IE5\LP68KNRA\MC90005679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285885"/>
            <a:ext cx="1518818" cy="1796796"/>
          </a:xfrm>
          <a:prstGeom prst="rect">
            <a:avLst/>
          </a:prstGeom>
          <a:noFill/>
        </p:spPr>
      </p:pic>
      <p:pic>
        <p:nvPicPr>
          <p:cNvPr id="26" name="Picture 6" descr="C:\Users\Svjetlana\AppData\Local\Microsoft\Windows\Temporary Internet Files\Content.IE5\0MWS68IU\MC90010497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177667">
            <a:off x="875927" y="2864986"/>
            <a:ext cx="1826057" cy="1826057"/>
          </a:xfrm>
          <a:prstGeom prst="rect">
            <a:avLst/>
          </a:prstGeom>
          <a:noFill/>
        </p:spPr>
      </p:pic>
      <p:sp>
        <p:nvSpPr>
          <p:cNvPr id="27" name="Chord 26"/>
          <p:cNvSpPr/>
          <p:nvPr/>
        </p:nvSpPr>
        <p:spPr>
          <a:xfrm rot="6686631">
            <a:off x="2214759" y="3133169"/>
            <a:ext cx="4969408" cy="5295831"/>
          </a:xfrm>
          <a:prstGeom prst="chor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Rectangle 27"/>
          <p:cNvSpPr/>
          <p:nvPr/>
        </p:nvSpPr>
        <p:spPr>
          <a:xfrm>
            <a:off x="1314456" y="5143537"/>
            <a:ext cx="6643734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9" name="Picture 9" descr="C:\Users\Svjetlana\AppData\Local\Microsoft\Windows\Temporary Internet Files\Content.IE5\8OC5G8SY\MC90041353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76795">
            <a:off x="6376482" y="2138662"/>
            <a:ext cx="1850521" cy="1555146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3357554" y="761999"/>
            <a:ext cx="2286016" cy="3095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Vanjski čimbenici</a:t>
            </a:r>
            <a:endParaRPr lang="hr-HR" dirty="0"/>
          </a:p>
        </p:txBody>
      </p:sp>
      <p:sp>
        <p:nvSpPr>
          <p:cNvPr id="31" name="Lightning Bolt 30"/>
          <p:cNvSpPr/>
          <p:nvPr/>
        </p:nvSpPr>
        <p:spPr>
          <a:xfrm>
            <a:off x="3286116" y="3143273"/>
            <a:ext cx="1143008" cy="1428760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Lightning Bolt 31"/>
          <p:cNvSpPr/>
          <p:nvPr/>
        </p:nvSpPr>
        <p:spPr>
          <a:xfrm flipH="1">
            <a:off x="4714876" y="3143273"/>
            <a:ext cx="642942" cy="1500198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Lightning Bolt 32"/>
          <p:cNvSpPr/>
          <p:nvPr/>
        </p:nvSpPr>
        <p:spPr>
          <a:xfrm rot="19363916">
            <a:off x="2639863" y="3774286"/>
            <a:ext cx="1233681" cy="1543130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Rectangle 33"/>
          <p:cNvSpPr/>
          <p:nvPr/>
        </p:nvSpPr>
        <p:spPr>
          <a:xfrm>
            <a:off x="3428992" y="4321175"/>
            <a:ext cx="2286016" cy="536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Unutarnji čimbenici</a:t>
            </a:r>
            <a:endParaRPr lang="hr-HR" dirty="0"/>
          </a:p>
        </p:txBody>
      </p:sp>
      <p:cxnSp>
        <p:nvCxnSpPr>
          <p:cNvPr id="35" name="Straight Arrow Connector 34"/>
          <p:cNvCxnSpPr>
            <a:stCxn id="34" idx="0"/>
          </p:cNvCxnSpPr>
          <p:nvPr/>
        </p:nvCxnSpPr>
        <p:spPr>
          <a:xfrm rot="5400000" flipH="1" flipV="1">
            <a:off x="3876686" y="3625067"/>
            <a:ext cx="1391422" cy="794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3821901" y="1820876"/>
            <a:ext cx="1500198" cy="1588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7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Procesi oblikovanja reljefa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reljef se neprestano mijenja zbog zajedničkog djelovanja:</a:t>
            </a:r>
          </a:p>
          <a:p>
            <a:pPr>
              <a:buFont typeface="Wingdings"/>
              <a:buChar char="à"/>
            </a:pPr>
            <a:r>
              <a:rPr lang="hr-HR" dirty="0" smtClean="0">
                <a:sym typeface="Wingdings" pitchFamily="2" charset="2"/>
              </a:rPr>
              <a:t>Unutarnjih čimbenika</a:t>
            </a:r>
          </a:p>
          <a:p>
            <a:pPr>
              <a:buFont typeface="Wingdings"/>
              <a:buChar char="à"/>
            </a:pPr>
            <a:r>
              <a:rPr lang="hr-HR" b="1" dirty="0" smtClean="0">
                <a:sym typeface="Wingdings" pitchFamily="2" charset="2"/>
              </a:rPr>
              <a:t>Vanjskih procesa</a:t>
            </a:r>
          </a:p>
          <a:p>
            <a:r>
              <a:rPr lang="hr-HR" i="1" dirty="0" smtClean="0">
                <a:sym typeface="Wingdings" pitchFamily="2" charset="2"/>
              </a:rPr>
              <a:t>Vanjski procesi: trošenje stijena, pokreti tla i stijena na padinama, djelovanje leda, djelovanje tekućica, mora i vjetra</a:t>
            </a:r>
            <a:endParaRPr lang="hr-HR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7910"/>
            <a:ext cx="8229600" cy="533375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Trošenje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3229372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FF0000"/>
                </a:solidFill>
              </a:rPr>
              <a:t>Mehaničko</a:t>
            </a:r>
            <a:r>
              <a:rPr lang="hr-HR" sz="2800" dirty="0" smtClean="0"/>
              <a:t>, </a:t>
            </a:r>
            <a:r>
              <a:rPr lang="hr-H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kemijsko</a:t>
            </a:r>
            <a:r>
              <a:rPr lang="hr-HR" sz="2800" dirty="0" smtClean="0"/>
              <a:t> i </a:t>
            </a:r>
            <a:r>
              <a:rPr lang="hr-HR" sz="2800" dirty="0" smtClean="0">
                <a:solidFill>
                  <a:srgbClr val="92D050"/>
                </a:solidFill>
              </a:rPr>
              <a:t>biološko</a:t>
            </a:r>
            <a:r>
              <a:rPr lang="hr-HR" sz="2800" dirty="0" smtClean="0"/>
              <a:t> trošenje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Mehaničko</a:t>
            </a:r>
            <a:r>
              <a:rPr lang="hr-HR" sz="2800" dirty="0" smtClean="0"/>
              <a:t> trošenje: zbog zamrzavanja vode</a:t>
            </a:r>
            <a:endParaRPr lang="hr-H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1187" y="2270125"/>
            <a:ext cx="7369175" cy="255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>
                <a:solidFill>
                  <a:srgbClr val="FF0000"/>
                </a:solidFill>
              </a:rPr>
              <a:t>Mehaničko</a:t>
            </a:r>
            <a:r>
              <a:rPr lang="hr-HR" dirty="0" smtClean="0"/>
              <a:t> trošenje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3933825" cy="3030985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Zbog zagrijavanja i hlađenja</a:t>
            </a:r>
          </a:p>
          <a:p>
            <a:r>
              <a:rPr lang="hr-HR" dirty="0" smtClean="0">
                <a:sym typeface="Wingdings" pitchFamily="2" charset="2"/>
              </a:rPr>
              <a:t>Zagrijavanje  širenje stijena</a:t>
            </a:r>
          </a:p>
          <a:p>
            <a:r>
              <a:rPr lang="hr-HR" dirty="0" smtClean="0">
                <a:sym typeface="Wingdings" pitchFamily="2" charset="2"/>
              </a:rPr>
              <a:t>Hlađenje  skupljanje stijena       </a:t>
            </a:r>
            <a:endParaRPr lang="hr-HR" dirty="0" smtClean="0"/>
          </a:p>
          <a:p>
            <a:pPr>
              <a:buNone/>
            </a:pPr>
            <a:r>
              <a:rPr lang="hr-HR" dirty="0" smtClean="0">
                <a:sym typeface="Wingdings" pitchFamily="2" charset="2"/>
              </a:rPr>
              <a:t> ljuskanje stijena</a:t>
            </a:r>
            <a:endParaRPr lang="hr-H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088"/>
          <a:stretch>
            <a:fillRect/>
          </a:stretch>
        </p:blipFill>
        <p:spPr bwMode="auto">
          <a:xfrm>
            <a:off x="3994457" y="1546225"/>
            <a:ext cx="5282893" cy="311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3209924" cy="713234"/>
          </a:xfrm>
        </p:spPr>
        <p:txBody>
          <a:bodyPr>
            <a:noAutofit/>
          </a:bodyPr>
          <a:lstStyle/>
          <a:p>
            <a:pPr algn="l"/>
            <a:r>
              <a:rPr lang="hr-H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Kemijsko</a:t>
            </a:r>
            <a:r>
              <a:rPr lang="hr-HR" sz="3200" dirty="0" smtClean="0">
                <a:solidFill>
                  <a:srgbClr val="FF0000"/>
                </a:solidFill>
              </a:rPr>
              <a:t> </a:t>
            </a:r>
            <a:r>
              <a:rPr lang="hr-HR" sz="3200" dirty="0" smtClean="0"/>
              <a:t>trošenje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3175402" cy="3030985"/>
          </a:xfrm>
        </p:spPr>
        <p:txBody>
          <a:bodyPr>
            <a:normAutofit/>
          </a:bodyPr>
          <a:lstStyle/>
          <a:p>
            <a:r>
              <a:rPr lang="hr-HR" sz="2400" dirty="0" smtClean="0"/>
              <a:t>Djelovanje kiselina u prirodi</a:t>
            </a:r>
            <a:endParaRPr lang="hr-H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671" t="19000" r="63545" b="3945"/>
          <a:stretch>
            <a:fillRect/>
          </a:stretch>
        </p:blipFill>
        <p:spPr bwMode="auto">
          <a:xfrm>
            <a:off x="6623050" y="739775"/>
            <a:ext cx="2292350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E:\školska knjiga\ppt predlosci i slike\smanjene\014_0000215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83" y="2671281"/>
            <a:ext cx="3667125" cy="2472219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r="77477"/>
          <a:stretch/>
        </p:blipFill>
        <p:spPr bwMode="auto">
          <a:xfrm>
            <a:off x="4105980" y="2200275"/>
            <a:ext cx="2089476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14284" y="4743450"/>
            <a:ext cx="2286016" cy="3095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Krški reljef</a:t>
            </a:r>
            <a:endParaRPr lang="hr-HR" dirty="0"/>
          </a:p>
        </p:txBody>
      </p:sp>
      <p:pic>
        <p:nvPicPr>
          <p:cNvPr id="9" name="Picture 8" descr="498290a929"/>
          <p:cNvPicPr>
            <a:picLocks noChangeAspect="1" noChangeArrowheads="1"/>
          </p:cNvPicPr>
          <p:nvPr/>
        </p:nvPicPr>
        <p:blipFill rotWithShape="1">
          <a:blip r:embed="rId6" cstate="print"/>
          <a:srcRect l="3909" t="9174" r="11130" b="9709"/>
          <a:stretch/>
        </p:blipFill>
        <p:spPr bwMode="auto">
          <a:xfrm>
            <a:off x="4090976" y="828038"/>
            <a:ext cx="2104481" cy="1280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0099232" y="-2772717"/>
            <a:ext cx="6400800" cy="435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Krški reljef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63637"/>
            <a:ext cx="3340820" cy="3300463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Vapnenačke stijene – topljive u vodi</a:t>
            </a:r>
          </a:p>
          <a:p>
            <a:r>
              <a:rPr lang="hr-HR" dirty="0" smtClean="0"/>
              <a:t>Krški reljefni oblici: škrape, ponikve, špilje, jame, sige</a:t>
            </a:r>
          </a:p>
          <a:p>
            <a:r>
              <a:rPr lang="hr-HR" dirty="0" smtClean="0"/>
              <a:t>Prisutan u Primorskoj i Gorskoj Hrvatskoj</a:t>
            </a:r>
          </a:p>
          <a:p>
            <a:endParaRPr lang="hr-HR" dirty="0"/>
          </a:p>
        </p:txBody>
      </p:sp>
      <p:pic>
        <p:nvPicPr>
          <p:cNvPr id="4" name="Picture 2" descr="E:\školska knjiga\ppt predlosci i slike\slike2\originali\014_sh1704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1243" y="2790998"/>
            <a:ext cx="2975621" cy="1983748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1244" y="771551"/>
            <a:ext cx="2963134" cy="2000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otografija Svjetlane ViÅ¡niÄ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7601" y="771550"/>
            <a:ext cx="2201757" cy="400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39774"/>
            <a:ext cx="8229600" cy="713234"/>
          </a:xfrm>
        </p:spPr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313"/>
            <a:ext cx="8229600" cy="3030985"/>
          </a:xfrm>
        </p:spPr>
        <p:txBody>
          <a:bodyPr/>
          <a:lstStyle/>
          <a:p>
            <a:endParaRPr lang="hr-H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9445" y="754406"/>
            <a:ext cx="5145110" cy="438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H:\My Documents_Jasna\My Pictures_dio\zavižan, sv. juraj, senj\IMG_8475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1676400" y="2183583"/>
            <a:ext cx="3946556" cy="2959917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6261100" y="762000"/>
            <a:ext cx="928694" cy="6429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Picture 10" descr="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85848"/>
            <a:ext cx="5128323" cy="3857652"/>
          </a:xfrm>
          <a:prstGeom prst="rect">
            <a:avLst/>
          </a:prstGeom>
          <a:noFill/>
          <a:ln w="38100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5778500" y="2321717"/>
            <a:ext cx="714380" cy="5000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15" descr="293740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22325"/>
            <a:ext cx="3341766" cy="4321175"/>
          </a:xfrm>
          <a:prstGeom prst="rect">
            <a:avLst/>
          </a:prstGeom>
          <a:noFill/>
          <a:ln w="38100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 rot="16200000">
            <a:off x="6334918" y="2678907"/>
            <a:ext cx="714380" cy="5000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10" descr="Lipovo polje (2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46274" y="1834811"/>
            <a:ext cx="4380944" cy="3286124"/>
          </a:xfrm>
          <a:prstGeom prst="rect">
            <a:avLst/>
          </a:prstGeom>
          <a:noFill/>
          <a:ln w="38100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3425825" y="2813050"/>
            <a:ext cx="714380" cy="5000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 l="4258" t="1353" r="4892" b="6433"/>
          <a:stretch>
            <a:fillRect/>
          </a:stretch>
        </p:blipFill>
        <p:spPr bwMode="auto">
          <a:xfrm>
            <a:off x="0" y="2954812"/>
            <a:ext cx="3257582" cy="218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Oval 13"/>
          <p:cNvSpPr/>
          <p:nvPr/>
        </p:nvSpPr>
        <p:spPr>
          <a:xfrm>
            <a:off x="4000496" y="2873375"/>
            <a:ext cx="1143008" cy="5000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5" name="Picture 27" descr="311814163_b75153d33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275" y="1597025"/>
            <a:ext cx="5292725" cy="3546475"/>
          </a:xfrm>
          <a:prstGeom prst="rect">
            <a:avLst/>
          </a:prstGeom>
          <a:noFill/>
          <a:ln w="38100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1676400" y="3536950"/>
            <a:ext cx="1143008" cy="5000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7" name="Picture 6" descr="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344500"/>
            <a:ext cx="5473882" cy="3808420"/>
          </a:xfrm>
          <a:prstGeom prst="rect">
            <a:avLst/>
          </a:prstGeom>
          <a:noFill/>
          <a:ln w="38100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5778500" y="1184275"/>
            <a:ext cx="566744" cy="3619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394</Words>
  <Application>Microsoft Office PowerPoint</Application>
  <PresentationFormat>On-screen Show (16:9)</PresentationFormat>
  <Paragraphs>70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Preoblikovanje Zemljine površine 1</vt:lpstr>
      <vt:lpstr>Slide 2</vt:lpstr>
      <vt:lpstr>Slide 3</vt:lpstr>
      <vt:lpstr>Procesi oblikovanja reljefa</vt:lpstr>
      <vt:lpstr>Trošenje</vt:lpstr>
      <vt:lpstr>Mehaničko trošenje</vt:lpstr>
      <vt:lpstr>Kemijsko trošenje</vt:lpstr>
      <vt:lpstr>Krški reljef</vt:lpstr>
      <vt:lpstr>Slide 9</vt:lpstr>
      <vt:lpstr>Biološko trošenje</vt:lpstr>
      <vt:lpstr>Pokreti na padinama</vt:lpstr>
      <vt:lpstr>Djelovanje leda</vt:lpstr>
      <vt:lpstr>Slide 13</vt:lpstr>
      <vt:lpstr>Ponavljanje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21</cp:revision>
  <dcterms:created xsi:type="dcterms:W3CDTF">2019-03-27T12:00:31Z</dcterms:created>
  <dcterms:modified xsi:type="dcterms:W3CDTF">2019-05-30T06:43:11Z</dcterms:modified>
</cp:coreProperties>
</file>